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84" r:id="rId5"/>
    <p:sldId id="280" r:id="rId6"/>
    <p:sldId id="353" r:id="rId7"/>
    <p:sldId id="307" r:id="rId8"/>
    <p:sldId id="345" r:id="rId9"/>
    <p:sldId id="288" r:id="rId10"/>
    <p:sldId id="346" r:id="rId11"/>
    <p:sldId id="349" r:id="rId12"/>
    <p:sldId id="323" r:id="rId13"/>
    <p:sldId id="348" r:id="rId14"/>
    <p:sldId id="350" r:id="rId15"/>
    <p:sldId id="354" r:id="rId16"/>
    <p:sldId id="313" r:id="rId17"/>
    <p:sldId id="351" r:id="rId18"/>
    <p:sldId id="352" r:id="rId19"/>
    <p:sldId id="291" r:id="rId20"/>
    <p:sldId id="298" r:id="rId21"/>
  </p:sldIdLst>
  <p:sldSz cx="9144000" cy="5143500" type="screen16x9"/>
  <p:notesSz cx="6950075" cy="9236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700">
          <p15:clr>
            <a:srgbClr val="A4A3A4"/>
          </p15:clr>
        </p15:guide>
        <p15:guide id="3" orient="horz" pos="454">
          <p15:clr>
            <a:srgbClr val="A4A3A4"/>
          </p15:clr>
        </p15:guide>
        <p15:guide id="4" pos="2880">
          <p15:clr>
            <a:srgbClr val="A4A3A4"/>
          </p15:clr>
        </p15:guide>
        <p15:guide id="5" pos="346">
          <p15:clr>
            <a:srgbClr val="A4A3A4"/>
          </p15:clr>
        </p15:guide>
        <p15:guide id="6" pos="576">
          <p15:clr>
            <a:srgbClr val="A4A3A4"/>
          </p15:clr>
        </p15:guide>
        <p15:guide id="7" pos="5587">
          <p15:clr>
            <a:srgbClr val="A4A3A4"/>
          </p15:clr>
        </p15:guide>
        <p15:guide id="8" pos="161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lissa Zuckerman" initials="MZ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333B"/>
    <a:srgbClr val="727274"/>
    <a:srgbClr val="63B487"/>
    <a:srgbClr val="409171"/>
    <a:srgbClr val="35A37C"/>
    <a:srgbClr val="F77F00"/>
    <a:srgbClr val="114C43"/>
    <a:srgbClr val="0E2874"/>
    <a:srgbClr val="061668"/>
    <a:srgbClr val="011D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46" autoAdjust="0"/>
    <p:restoredTop sz="78801" autoAdjust="0"/>
  </p:normalViewPr>
  <p:slideViewPr>
    <p:cSldViewPr snapToGrid="0">
      <p:cViewPr varScale="1">
        <p:scale>
          <a:sx n="92" d="100"/>
          <a:sy n="92" d="100"/>
        </p:scale>
        <p:origin x="108" y="324"/>
      </p:cViewPr>
      <p:guideLst>
        <p:guide orient="horz" pos="1620"/>
        <p:guide orient="horz" pos="700"/>
        <p:guide orient="horz" pos="454"/>
        <p:guide pos="2880"/>
        <p:guide pos="346"/>
        <p:guide pos="576"/>
        <p:guide pos="5587"/>
        <p:guide pos="1613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2001" cy="461193"/>
          </a:xfrm>
          <a:prstGeom prst="rect">
            <a:avLst/>
          </a:prstGeom>
        </p:spPr>
        <p:txBody>
          <a:bodyPr vert="horz" lIns="92485" tIns="46243" rIns="92485" bIns="46243" rtlCol="0"/>
          <a:lstStyle>
            <a:lvl1pPr algn="l" eaLnBrk="0" hangingPunct="0">
              <a:defRPr sz="12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566" y="0"/>
            <a:ext cx="3012001" cy="461193"/>
          </a:xfrm>
          <a:prstGeom prst="rect">
            <a:avLst/>
          </a:prstGeom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2503ED08-06E4-41ED-89E8-119D0EF02A48}" type="datetimeFigureOut">
              <a:rPr lang="en-US"/>
              <a:pPr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3356"/>
            <a:ext cx="3012001" cy="461193"/>
          </a:xfrm>
          <a:prstGeom prst="rect">
            <a:avLst/>
          </a:prstGeom>
        </p:spPr>
        <p:txBody>
          <a:bodyPr vert="horz" lIns="92485" tIns="46243" rIns="92485" bIns="46243" rtlCol="0" anchor="b"/>
          <a:lstStyle>
            <a:lvl1pPr algn="l" eaLnBrk="0" hangingPunct="0">
              <a:defRPr sz="1200">
                <a:latin typeface="Calibri" pitchFamily="34" charset="0"/>
                <a:ea typeface="ＭＳ Ｐゴシック" pitchFamily="-109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566" y="8773356"/>
            <a:ext cx="3012001" cy="461193"/>
          </a:xfrm>
          <a:prstGeom prst="rect">
            <a:avLst/>
          </a:prstGeom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D6C45BBB-83DA-4AD0-BB77-0E8391E9F2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2001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38075" y="0"/>
            <a:ext cx="3012000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8463" y="693738"/>
            <a:ext cx="6153150" cy="34623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6074" y="4387442"/>
            <a:ext cx="5097928" cy="4155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74883"/>
            <a:ext cx="3012001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alibri" pitchFamily="34" charset="0"/>
                <a:ea typeface="ＭＳ Ｐゴシック" pitchFamily="-109" charset="-128"/>
                <a:cs typeface="ＭＳ Ｐゴシック" pitchFamily="-109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8075" y="8774883"/>
            <a:ext cx="3012000" cy="46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85" tIns="46243" rIns="92485" bIns="46243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alibri" pitchFamily="34" charset="0"/>
              </a:defRPr>
            </a:lvl1pPr>
          </a:lstStyle>
          <a:p>
            <a:fld id="{CEFA16CB-AEBE-4616-A0C2-923B64A825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44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156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5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784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56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FA16CB-AEBE-4616-A0C2-923B64A8254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50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552920" y="2382518"/>
            <a:ext cx="3955994" cy="276999"/>
          </a:xfrm>
        </p:spPr>
        <p:txBody>
          <a:bodyPr wrap="square" bIns="0" anchor="t">
            <a:spAutoFit/>
          </a:bodyPr>
          <a:lstStyle>
            <a:lvl1pPr marL="0" indent="0" algn="l">
              <a:spcBef>
                <a:spcPts val="400"/>
              </a:spcBef>
              <a:buFontTx/>
              <a:buNone/>
              <a:defRPr sz="1800" b="1">
                <a:solidFill>
                  <a:schemeClr val="tx1"/>
                </a:solidFill>
                <a:latin typeface="Arial"/>
                <a:cs typeface="Arial"/>
              </a:defRPr>
            </a:lvl1pPr>
            <a:lvl2pPr marL="0" indent="0">
              <a:spcBef>
                <a:spcPts val="400"/>
              </a:spcBef>
              <a:buNone/>
              <a:defRPr sz="1600" baseline="0"/>
            </a:lvl2pPr>
          </a:lstStyle>
          <a:p>
            <a:r>
              <a:rPr lang="en-US" dirty="0"/>
              <a:t>Speaker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53589" y="1025725"/>
            <a:ext cx="5929707" cy="1112108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400"/>
              </a:spcBef>
              <a:defRPr sz="2800" b="1">
                <a:solidFill>
                  <a:schemeClr val="accent1"/>
                </a:solidFill>
                <a:latin typeface="+mj-lt"/>
                <a:cs typeface="Roboto Regular"/>
              </a:defRPr>
            </a:lvl1pPr>
            <a:lvl2pPr marL="0" indent="0">
              <a:spcBef>
                <a:spcPts val="400"/>
              </a:spcBef>
              <a:buNone/>
              <a:defRPr sz="1600" b="0" baseline="0">
                <a:solidFill>
                  <a:schemeClr val="accent2">
                    <a:lumMod val="75000"/>
                  </a:schemeClr>
                </a:solidFill>
                <a:latin typeface="+mj-lt"/>
                <a:cs typeface="Roboto Light"/>
              </a:defRPr>
            </a:lvl2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42711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esenter version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787650" y="1259360"/>
            <a:ext cx="3566642" cy="1112108"/>
          </a:xfrm>
        </p:spPr>
        <p:txBody>
          <a:bodyPr anchor="t"/>
          <a:lstStyle>
            <a:lvl1pPr algn="ctr">
              <a:lnSpc>
                <a:spcPct val="90000"/>
              </a:lnSpc>
              <a:spcBef>
                <a:spcPts val="1000"/>
              </a:spcBef>
              <a:defRPr sz="4000" b="1">
                <a:solidFill>
                  <a:schemeClr val="accent1"/>
                </a:solidFill>
                <a:latin typeface="+mj-lt"/>
                <a:cs typeface="Roboto Regular"/>
              </a:defRPr>
            </a:lvl1pPr>
            <a:lvl2pPr marL="0" indent="0" algn="ctr">
              <a:spcBef>
                <a:spcPts val="1000"/>
              </a:spcBef>
              <a:buNone/>
              <a:defRPr sz="2400" b="0">
                <a:solidFill>
                  <a:schemeClr val="accent2">
                    <a:lumMod val="75000"/>
                  </a:schemeClr>
                </a:solidFill>
                <a:latin typeface="+mj-lt"/>
                <a:cs typeface="Roboto Light"/>
              </a:defRPr>
            </a:lvl2pPr>
          </a:lstStyle>
          <a:p>
            <a:pPr lvl="0"/>
            <a:r>
              <a:rPr lang="en-US" dirty="0"/>
              <a:t>Title</a:t>
            </a:r>
          </a:p>
          <a:p>
            <a:pPr lvl="1"/>
            <a:r>
              <a:rPr lang="en-US" dirty="0"/>
              <a:t>Subtitle</a:t>
            </a:r>
          </a:p>
        </p:txBody>
      </p:sp>
      <p:pic>
        <p:nvPicPr>
          <p:cNvPr id="7" name="Picture 6" descr="amia-logo_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5838" y="384420"/>
            <a:ext cx="1132702" cy="28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547730" y="389211"/>
            <a:ext cx="6783946" cy="333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7" y="939255"/>
            <a:ext cx="8056358" cy="3570961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600"/>
              </a:spcBef>
              <a:defRPr>
                <a:latin typeface="+mn-lt"/>
              </a:defRPr>
            </a:lvl2pPr>
            <a:lvl3pPr>
              <a:spcBef>
                <a:spcPts val="600"/>
              </a:spcBef>
              <a:defRPr>
                <a:latin typeface="+mn-lt"/>
              </a:defRPr>
            </a:lvl3pPr>
            <a:lvl4pPr>
              <a:spcBef>
                <a:spcPts val="600"/>
              </a:spcBef>
              <a:defRPr>
                <a:latin typeface="+mn-lt"/>
              </a:defRPr>
            </a:lvl4pPr>
            <a:lvl5pPr>
              <a:spcBef>
                <a:spcPts val="600"/>
              </a:spcBef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355023" y="4870066"/>
            <a:ext cx="278969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8" y="4780382"/>
            <a:ext cx="1183454" cy="315658"/>
          </a:xfrm>
          <a:prstGeom prst="rect">
            <a:avLst/>
          </a:prstGeom>
        </p:spPr>
      </p:pic>
      <p:pic>
        <p:nvPicPr>
          <p:cNvPr id="6" name="Picture 2" descr="M:\Client Data\TIME Systems\VA Work\HFE - Work\SharePoint Work\SharePoint HFE Banners and Logos\NewsletterFooterLogosTransparent.png"/>
          <p:cNvPicPr>
            <a:picLocks noChangeAspect="1" noChangeArrowheads="1"/>
          </p:cNvPicPr>
          <p:nvPr userDrawn="1"/>
        </p:nvPicPr>
        <p:blipFill rotWithShape="1">
          <a:blip r:embed="rId3" cstate="print"/>
          <a:srcRect l="66667" t="5093"/>
          <a:stretch/>
        </p:blipFill>
        <p:spPr bwMode="auto">
          <a:xfrm>
            <a:off x="7637160" y="4747868"/>
            <a:ext cx="950786" cy="380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800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43" y="382695"/>
            <a:ext cx="6785533" cy="3334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547079" y="945768"/>
            <a:ext cx="3924339" cy="3564448"/>
          </a:xfrm>
        </p:spPr>
        <p:txBody>
          <a:bodyPr/>
          <a:lstStyle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4643591" y="945768"/>
            <a:ext cx="3924339" cy="3564448"/>
          </a:xfrm>
        </p:spPr>
        <p:txBody>
          <a:bodyPr/>
          <a:lstStyle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30842" y="4852608"/>
            <a:ext cx="19050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24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speaker.pn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225954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782569" y="4870450"/>
            <a:ext cx="1905000" cy="1384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546100" y="2373497"/>
            <a:ext cx="4237011" cy="2212676"/>
          </a:xfrm>
        </p:spPr>
        <p:txBody>
          <a:bodyPr anchor="ctr"/>
          <a:lstStyle>
            <a:lvl1pPr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 descr="amia-logo_color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4872" y="1848414"/>
            <a:ext cx="1727044" cy="438048"/>
          </a:xfrm>
          <a:prstGeom prst="rect">
            <a:avLst/>
          </a:prstGeom>
        </p:spPr>
      </p:pic>
      <p:pic>
        <p:nvPicPr>
          <p:cNvPr id="6" name="Picture 5" descr="fb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4880" y="2572358"/>
            <a:ext cx="90084" cy="173533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888741" y="2516174"/>
            <a:ext cx="2028761" cy="136960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sz="1600" b="0" dirty="0" err="1">
                <a:solidFill>
                  <a:schemeClr val="tx1"/>
                </a:solidFill>
                <a:latin typeface="+mn-lt"/>
              </a:rPr>
              <a:t>AMIAInformatics</a:t>
            </a:r>
            <a:endParaRPr lang="en-US" sz="1600" b="0" dirty="0">
              <a:solidFill>
                <a:schemeClr val="tx1"/>
              </a:solidFill>
              <a:latin typeface="+mn-lt"/>
              <a:cs typeface="Roboto Regular"/>
            </a:endParaRPr>
          </a:p>
          <a:p>
            <a:pPr>
              <a:spcBef>
                <a:spcPts val="1000"/>
              </a:spcBef>
            </a:pPr>
            <a:r>
              <a:rPr lang="en-US" sz="1600" b="0" dirty="0">
                <a:solidFill>
                  <a:schemeClr val="tx1"/>
                </a:solidFill>
                <a:latin typeface="+mn-lt"/>
                <a:cs typeface="Roboto Regular"/>
              </a:rPr>
              <a:t>@AMIAinformatics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Official Group of AMIA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dirty="0">
                <a:solidFill>
                  <a:schemeClr val="tx1"/>
                </a:solidFill>
                <a:latin typeface="+mn-lt"/>
              </a:rPr>
              <a:t>@</a:t>
            </a:r>
            <a:r>
              <a:rPr lang="en-US" sz="1600" b="0" dirty="0" err="1">
                <a:solidFill>
                  <a:schemeClr val="tx1"/>
                </a:solidFill>
                <a:latin typeface="+mn-lt"/>
              </a:rPr>
              <a:t>AMIAInformatics</a:t>
            </a:r>
            <a:endParaRPr lang="en-US" sz="16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twitter-xxl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0016" y="2930810"/>
            <a:ext cx="185955" cy="185955"/>
          </a:xfrm>
          <a:prstGeom prst="rect">
            <a:avLst/>
          </a:prstGeom>
        </p:spPr>
      </p:pic>
      <p:pic>
        <p:nvPicPr>
          <p:cNvPr id="18" name="Picture 17" descr="linkedin-512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54" y="3292326"/>
            <a:ext cx="150537" cy="150537"/>
          </a:xfrm>
          <a:prstGeom prst="rect">
            <a:avLst/>
          </a:prstGeom>
        </p:spPr>
      </p:pic>
      <p:pic>
        <p:nvPicPr>
          <p:cNvPr id="19" name="Picture 18" descr="youtube-xxl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654" y="3691046"/>
            <a:ext cx="190499" cy="1904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5888741" y="4026672"/>
            <a:ext cx="1654299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b="1" kern="1200" dirty="0">
                <a:solidFill>
                  <a:schemeClr val="accent1"/>
                </a:solidFill>
                <a:latin typeface="+mn-lt"/>
                <a:ea typeface="MS PGothic" pitchFamily="34" charset="-128"/>
                <a:cs typeface="Roboto Regular"/>
              </a:rPr>
              <a:t>#WhyInformatics</a:t>
            </a:r>
            <a:endParaRPr lang="en-US" sz="1600" b="1" dirty="0">
              <a:solidFill>
                <a:schemeClr val="accent1"/>
              </a:solidFill>
              <a:latin typeface="+mn-lt"/>
              <a:cs typeface="Robo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62223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" y="5060"/>
            <a:ext cx="9144000" cy="5143500"/>
          </a:xfrm>
          <a:prstGeom prst="rect">
            <a:avLst/>
          </a:prstGeom>
        </p:spPr>
      </p:pic>
      <p:sp>
        <p:nvSpPr>
          <p:cNvPr id="13" name="Line 9"/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47080" y="399556"/>
            <a:ext cx="6777732" cy="32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endParaRPr lang="en-US" dirty="0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7078" y="939255"/>
            <a:ext cx="8056359" cy="357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</a:t>
            </a:r>
            <a:r>
              <a:rPr lang="en-US" b="0" dirty="0"/>
              <a:t>ifth level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727274"/>
              </a:solidFill>
              <a:effectLst/>
              <a:uLnTx/>
              <a:uFillTx/>
              <a:latin typeface="+mn-lt"/>
              <a:ea typeface="ＭＳ Ｐゴシック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665768" y="4870066"/>
            <a:ext cx="1905000" cy="13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900" b="1">
                <a:solidFill>
                  <a:srgbClr val="FFFFFF"/>
                </a:solidFill>
                <a:latin typeface="Roboto Regular"/>
                <a:cs typeface="Roboto Regular"/>
              </a:defRPr>
            </a:lvl1pPr>
          </a:lstStyle>
          <a:p>
            <a:fld id="{42C32FFB-F9AE-46F0-A233-A2E628258990}" type="slidenum">
              <a:rPr lang="en-US" smtClean="0"/>
              <a:pPr/>
              <a:t>‹#›</a:t>
            </a:fld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8" y="4780382"/>
            <a:ext cx="1183454" cy="315658"/>
          </a:xfrm>
          <a:prstGeom prst="rect">
            <a:avLst/>
          </a:prstGeom>
        </p:spPr>
      </p:pic>
      <p:pic>
        <p:nvPicPr>
          <p:cNvPr id="8" name="Picture 2" descr="M:\Client Data\TIME Systems\VA Work\HFE - Work\SharePoint Work\SharePoint HFE Banners and Logos\NewsletterFooterLogosTransparent.png"/>
          <p:cNvPicPr>
            <a:picLocks noChangeAspect="1" noChangeArrowheads="1"/>
          </p:cNvPicPr>
          <p:nvPr userDrawn="1"/>
        </p:nvPicPr>
        <p:blipFill rotWithShape="1">
          <a:blip r:embed="rId9" cstate="print"/>
          <a:srcRect l="66667" t="5093"/>
          <a:stretch/>
        </p:blipFill>
        <p:spPr bwMode="auto">
          <a:xfrm>
            <a:off x="7637160" y="4747868"/>
            <a:ext cx="950786" cy="38068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84" r:id="rId2"/>
    <p:sldLayoutId id="2147484522" r:id="rId3"/>
    <p:sldLayoutId id="2147484518" r:id="rId4"/>
    <p:sldLayoutId id="2147484589" r:id="rId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2600" b="1" i="0">
          <a:solidFill>
            <a:schemeClr val="accent1"/>
          </a:solidFill>
          <a:latin typeface="+mj-lt"/>
          <a:ea typeface="MS PGothic" pitchFamily="34" charset="-128"/>
          <a:cs typeface="Roboto Regular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>
          <a:solidFill>
            <a:schemeClr val="bg1"/>
          </a:solidFill>
          <a:latin typeface="Calibri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bg1"/>
          </a:solidFill>
          <a:latin typeface="Century Gothic" pitchFamily="-109" charset="0"/>
          <a:ea typeface="ＭＳ Ｐゴシック" pitchFamily="-109" charset="-128"/>
          <a:cs typeface="ＭＳ Ｐゴシック" pitchFamily="-109" charset="-128"/>
        </a:defRPr>
      </a:lvl9pPr>
    </p:titleStyle>
    <p:bodyStyle>
      <a:lvl1pPr marL="0" indent="0" algn="l" rtl="0" eaLnBrk="1" fontAlgn="base" hangingPunct="1">
        <a:spcBef>
          <a:spcPts val="1200"/>
        </a:spcBef>
        <a:spcAft>
          <a:spcPct val="0"/>
        </a:spcAft>
        <a:defRPr sz="1800">
          <a:solidFill>
            <a:schemeClr val="tx1"/>
          </a:solidFill>
          <a:latin typeface="+mn-lt"/>
          <a:ea typeface="MS PGothic" pitchFamily="34" charset="-128"/>
          <a:cs typeface="Roboto Regular"/>
        </a:defRPr>
      </a:lvl1pPr>
      <a:lvl2pPr marL="502920" indent="-228600" algn="l" rtl="0" eaLnBrk="1" fontAlgn="base" hangingPunct="1">
        <a:spcBef>
          <a:spcPts val="600"/>
        </a:spcBef>
        <a:spcAft>
          <a:spcPct val="0"/>
        </a:spcAft>
        <a:buClr>
          <a:schemeClr val="accent1"/>
        </a:buClr>
        <a:buFont typeface="Arial"/>
        <a:buChar char="•"/>
        <a:defRPr sz="140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2pPr>
      <a:lvl3pPr marL="914400" indent="-228600" algn="l" rtl="0" eaLnBrk="1" fontAlgn="base" hangingPunct="1">
        <a:spcBef>
          <a:spcPts val="600"/>
        </a:spcBef>
        <a:spcAft>
          <a:spcPct val="0"/>
        </a:spcAft>
        <a:buClr>
          <a:schemeClr val="accent4"/>
        </a:buClr>
        <a:buFont typeface="Arial"/>
        <a:buChar char="•"/>
        <a:defRPr sz="120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3pPr>
      <a:lvl4pPr marL="1325880" indent="-228600" algn="l" rtl="0" eaLnBrk="1" fontAlgn="base" hangingPunct="1">
        <a:spcBef>
          <a:spcPts val="600"/>
        </a:spcBef>
        <a:spcAft>
          <a:spcPct val="0"/>
        </a:spcAft>
        <a:buClr>
          <a:schemeClr val="accent5"/>
        </a:buClr>
        <a:buFont typeface="Arial"/>
        <a:buChar char="•"/>
        <a:defRPr sz="1100" baseline="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4pPr>
      <a:lvl5pPr marL="1737360" marR="0" indent="-228600" algn="l" defTabSz="914400" rtl="0" eaLnBrk="1" fontAlgn="base" latinLnBrk="0" hangingPunct="1">
        <a:lnSpc>
          <a:spcPct val="100000"/>
        </a:lnSpc>
        <a:spcBef>
          <a:spcPts val="600"/>
        </a:spcBef>
        <a:spcAft>
          <a:spcPct val="0"/>
        </a:spcAft>
        <a:buClr>
          <a:schemeClr val="accent6"/>
        </a:buClr>
        <a:buSzTx/>
        <a:buFont typeface="Arial"/>
        <a:buChar char="•"/>
        <a:tabLst/>
        <a:defRPr sz="1000" b="0" baseline="0">
          <a:solidFill>
            <a:schemeClr val="accent2">
              <a:lumMod val="75000"/>
            </a:schemeClr>
          </a:solidFill>
          <a:latin typeface="Roboto Regular"/>
          <a:ea typeface="MS PGothic" pitchFamily="34" charset="-128"/>
          <a:cs typeface="Roboto Regular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500" b="1">
          <a:solidFill>
            <a:srgbClr val="727274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Kathleen.Adams@va.gov" TargetMode="External"/><Relationship Id="rId2" Type="http://schemas.openxmlformats.org/officeDocument/2006/relationships/hyperlink" Target="mailto:Blake.Lesselroth@ouhsc.edu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va.gov/patientcenteredcare/explore/about-whole-health.as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inical Informatics Wallpaper.jpg"/>
          <p:cNvPicPr>
            <a:picLocks noChangeAspect="1"/>
          </p:cNvPicPr>
          <p:nvPr/>
        </p:nvPicPr>
        <p:blipFill rotWithShape="1">
          <a:blip r:embed="rId3">
            <a:alphaModFix amt="8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1083733"/>
            <a:ext cx="9144000" cy="3448938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lIns="91440" tIns="91440" bIns="91440" rtlCol="0" anchor="t"/>
          <a:lstStyle/>
          <a:p>
            <a:pPr algn="ctr"/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25103" y="2177866"/>
            <a:ext cx="7337315" cy="2431435"/>
          </a:xfrm>
        </p:spPr>
        <p:txBody>
          <a:bodyPr/>
          <a:lstStyle/>
          <a:p>
            <a:r>
              <a:rPr lang="en-US" sz="1200" dirty="0"/>
              <a:t>Blake J. Lesselroth, MD MBI FACP UXC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Associate Professor &amp; Vice Chair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Department of Medical Informatics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University of Oklahoma Tulsa School of Community Medicine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Tulsa,  Oklahoma, USA</a:t>
            </a:r>
          </a:p>
          <a:p>
            <a:pPr lvl="1"/>
            <a:endParaRPr lang="en-US" sz="12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1200" dirty="0"/>
              <a:t>Kathleen Adams, MPH UXC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Clinical Informatics Evaluation Specialist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Office of Human Factors and Ergonomics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Department of Veterans’ Health Affairs</a:t>
            </a:r>
          </a:p>
          <a:p>
            <a:pPr lvl="1">
              <a:spcBef>
                <a:spcPts val="0"/>
              </a:spcBef>
            </a:pPr>
            <a:r>
              <a:rPr lang="en-US" sz="1200" dirty="0">
                <a:solidFill>
                  <a:schemeClr val="accent2">
                    <a:lumMod val="50000"/>
                  </a:schemeClr>
                </a:solidFill>
              </a:rPr>
              <a:t>Portland, Oregon, USA</a:t>
            </a:r>
          </a:p>
          <a:p>
            <a:pPr lvl="1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07359" y="1240700"/>
            <a:ext cx="7232306" cy="768658"/>
          </a:xfrm>
        </p:spPr>
        <p:txBody>
          <a:bodyPr/>
          <a:lstStyle/>
          <a:p>
            <a:r>
              <a:rPr lang="en-US" sz="2400" dirty="0"/>
              <a:t>Enhanced Operational Requirements Gathering Using a UX Design Studio Workshop</a:t>
            </a:r>
          </a:p>
        </p:txBody>
      </p:sp>
    </p:spTree>
    <p:extLst>
      <p:ext uri="{BB962C8B-B14F-4D97-AF65-F5344CB8AC3E}">
        <p14:creationId xmlns:p14="http://schemas.microsoft.com/office/powerpoint/2010/main" val="3216706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47" y="891098"/>
            <a:ext cx="3134621" cy="38130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7810" y="1087291"/>
            <a:ext cx="4589810" cy="338855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/>
              <a:t>Democratic brainstorming!!!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dirty="0"/>
              <a:t>Generate as many ideas as possible; heavily emphasizes quantity over quality to break through ‘writer’s block’ or ‘group think’ and give voice to each team member</a:t>
            </a:r>
            <a:endParaRPr lang="en-US" sz="1400" baseline="30000" dirty="0"/>
          </a:p>
          <a:p>
            <a:pPr marL="0" indent="0">
              <a:spcAft>
                <a:spcPts val="1200"/>
              </a:spcAft>
              <a:buNone/>
            </a:pPr>
            <a:r>
              <a:rPr lang="en-US" sz="1400" dirty="0"/>
              <a:t>Strategies that help brainstorming include post ups, affinity mapping, mind-mapping, Crazy Eights (i.e., 8 ideas in 5 minutes), storyboarding, brainwriting</a:t>
            </a:r>
            <a:r>
              <a:rPr lang="en-US" sz="1400" baseline="30000" dirty="0"/>
              <a:t>1,2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dirty="0"/>
              <a:t>For the Whole Health Design Studio, team used </a:t>
            </a:r>
            <a:r>
              <a:rPr lang="en-US" sz="1400" b="1" dirty="0"/>
              <a:t>post ups and affinity mapping </a:t>
            </a:r>
            <a:r>
              <a:rPr lang="en-US" sz="1400" dirty="0"/>
              <a:t>to surface ideas and define themes that could become features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95885" y="4354669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indent="-12065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Banfield</a:t>
            </a:r>
            <a:r>
              <a:rPr lang="en-US" sz="800" dirty="0">
                <a:latin typeface="Helvetica"/>
                <a:cs typeface="Helvetica"/>
              </a:rPr>
              <a:t> et al, Design Sprint, 2016</a:t>
            </a:r>
          </a:p>
          <a:p>
            <a:pPr marL="120650" indent="-120650">
              <a:buAutoNum type="arabicPeriod"/>
            </a:pPr>
            <a:r>
              <a:rPr lang="en-US" sz="800" dirty="0">
                <a:latin typeface="Helvetica"/>
                <a:cs typeface="Helvetica"/>
              </a:rPr>
              <a:t>Gray et al, </a:t>
            </a:r>
            <a:r>
              <a:rPr lang="en-US" sz="800" dirty="0" err="1">
                <a:latin typeface="Helvetica"/>
                <a:cs typeface="Helvetica"/>
              </a:rPr>
              <a:t>Gamestorming</a:t>
            </a:r>
            <a:r>
              <a:rPr lang="en-US" sz="800" dirty="0">
                <a:latin typeface="Helvetica"/>
                <a:cs typeface="Helvetica"/>
              </a:rPr>
              <a:t>, 2010</a:t>
            </a:r>
          </a:p>
          <a:p>
            <a:pPr marL="342900" indent="-342900">
              <a:buFontTx/>
              <a:buAutoNum type="arabicPeriod"/>
            </a:pPr>
            <a:endParaRPr lang="en-US" sz="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402548"/>
            <a:ext cx="8027310" cy="320088"/>
          </a:xfrm>
        </p:spPr>
        <p:txBody>
          <a:bodyPr/>
          <a:lstStyle/>
          <a:p>
            <a:r>
              <a:rPr lang="en-US" dirty="0"/>
              <a:t>Activity 3: Content Identification and Prioritization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10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7244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8"/>
          <a:stretch/>
        </p:blipFill>
        <p:spPr>
          <a:xfrm>
            <a:off x="4852911" y="865076"/>
            <a:ext cx="4291089" cy="37462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6AFD9-A624-C64B-9042-40AAA23C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43" y="322166"/>
            <a:ext cx="8021787" cy="393954"/>
          </a:xfrm>
        </p:spPr>
        <p:txBody>
          <a:bodyPr/>
          <a:lstStyle/>
          <a:p>
            <a:r>
              <a:rPr lang="en-US" sz="3200" dirty="0"/>
              <a:t>Activity 4: Design Ideation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00D8-BB56-0C47-B006-23DE4D452A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6143" y="1005393"/>
            <a:ext cx="4465047" cy="335305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1600" dirty="0"/>
              <a:t>Requires users to work quickly, suspend critical thinking, and listen to colleagues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Many different strategies can be used; all emphasize quantity over quality and trying to move past features or functions to concepts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Techniques can include sketch ups, team sketches, wireframing, Wizard of Oz, “The Big Idea”</a:t>
            </a:r>
            <a:r>
              <a:rPr lang="en-US" sz="1600" baseline="30000" dirty="0"/>
              <a:t>1,2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Whole Health Design Studio, used </a:t>
            </a:r>
            <a:r>
              <a:rPr lang="en-US" sz="1600" b="1" dirty="0"/>
              <a:t>sketch ups </a:t>
            </a:r>
            <a:r>
              <a:rPr lang="en-US" sz="1600" dirty="0"/>
              <a:t>and </a:t>
            </a:r>
            <a:r>
              <a:rPr lang="en-US" sz="1600" b="1" dirty="0"/>
              <a:t>dot voting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B492F-DEE0-2C4E-84AE-DAB44ED40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11</a:t>
            </a:fld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266308" y="4390943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indent="-12065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Bernsen</a:t>
            </a:r>
            <a:r>
              <a:rPr lang="en-US" sz="800" dirty="0">
                <a:latin typeface="Helvetica"/>
                <a:cs typeface="Helvetica"/>
              </a:rPr>
              <a:t> et al, CCI Working Papers Cog </a:t>
            </a:r>
            <a:r>
              <a:rPr lang="en-US" sz="800" dirty="0" err="1">
                <a:latin typeface="Helvetica"/>
                <a:cs typeface="Helvetica"/>
              </a:rPr>
              <a:t>Sci</a:t>
            </a:r>
            <a:r>
              <a:rPr lang="en-US" sz="800" dirty="0">
                <a:latin typeface="Helvetica"/>
                <a:cs typeface="Helvetica"/>
              </a:rPr>
              <a:t>, 1994</a:t>
            </a:r>
          </a:p>
          <a:p>
            <a:pPr marL="120650" indent="-12065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Gibon</a:t>
            </a:r>
            <a:r>
              <a:rPr lang="en-US" sz="800" dirty="0">
                <a:latin typeface="Helvetica"/>
                <a:cs typeface="Helvetica"/>
              </a:rPr>
              <a:t>, Nielsen Norman Group Workshop, 2017</a:t>
            </a:r>
          </a:p>
          <a:p>
            <a:pPr marL="342900" indent="-342900">
              <a:buFontTx/>
              <a:buAutoNum type="arabicPeriod"/>
            </a:pPr>
            <a:endParaRPr lang="en-US" sz="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72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22" b="17684"/>
          <a:stretch/>
        </p:blipFill>
        <p:spPr>
          <a:xfrm>
            <a:off x="457200" y="961015"/>
            <a:ext cx="8229600" cy="35692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6AFD9-A624-C64B-9042-40AAA23C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43" y="322166"/>
            <a:ext cx="8021787" cy="393954"/>
          </a:xfrm>
        </p:spPr>
        <p:txBody>
          <a:bodyPr/>
          <a:lstStyle/>
          <a:p>
            <a:r>
              <a:rPr lang="en-US" sz="3200" dirty="0"/>
              <a:t>Visual Thinking and Design Techniques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B492F-DEE0-2C4E-84AE-DAB44ED40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12</a:t>
            </a:fld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6266308" y="4390943"/>
            <a:ext cx="2589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0650" indent="-12065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Bernsen</a:t>
            </a:r>
            <a:r>
              <a:rPr lang="en-US" sz="800" dirty="0">
                <a:latin typeface="Helvetica"/>
                <a:cs typeface="Helvetica"/>
              </a:rPr>
              <a:t> et al, CCI Working Papers Cog </a:t>
            </a:r>
            <a:r>
              <a:rPr lang="en-US" sz="800" dirty="0" err="1">
                <a:latin typeface="Helvetica"/>
                <a:cs typeface="Helvetica"/>
              </a:rPr>
              <a:t>Sci</a:t>
            </a:r>
            <a:r>
              <a:rPr lang="en-US" sz="800" dirty="0">
                <a:latin typeface="Helvetica"/>
                <a:cs typeface="Helvetica"/>
              </a:rPr>
              <a:t>, 1994</a:t>
            </a:r>
          </a:p>
          <a:p>
            <a:pPr marL="120650" indent="-12065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Gibon</a:t>
            </a:r>
            <a:r>
              <a:rPr lang="en-US" sz="800" dirty="0">
                <a:latin typeface="Helvetica"/>
                <a:cs typeface="Helvetica"/>
              </a:rPr>
              <a:t>, Nielsen Norman Group Workshop, 2017</a:t>
            </a:r>
          </a:p>
          <a:p>
            <a:pPr marL="342900" indent="-342900">
              <a:buFontTx/>
              <a:buAutoNum type="arabicPeriod"/>
            </a:pPr>
            <a:endParaRPr lang="en-US" sz="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7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41" y="921988"/>
            <a:ext cx="4819255" cy="361444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47730" y="328682"/>
            <a:ext cx="8018350" cy="393954"/>
          </a:xfrm>
        </p:spPr>
        <p:txBody>
          <a:bodyPr/>
          <a:lstStyle/>
          <a:p>
            <a:r>
              <a:rPr lang="en-US" sz="3200" dirty="0"/>
              <a:t>Task 5: Closing and  Actions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0C089CE-30CB-5040-AE2A-A31B95170FE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730" y="986421"/>
            <a:ext cx="4237395" cy="335305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1600" dirty="0"/>
              <a:t>Bringing things to a conclusion; finding an endpoint through itemization, comparison, voting, alignment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Foster inclusive decisions by strengthening and refining good ideas; prioritizing captured  ideas; and aligning expectations</a:t>
            </a:r>
            <a:endParaRPr lang="en-US" sz="1600" baseline="30000" dirty="0"/>
          </a:p>
          <a:p>
            <a:pPr>
              <a:spcAft>
                <a:spcPts val="1200"/>
              </a:spcAft>
            </a:pPr>
            <a:r>
              <a:rPr lang="en-US" sz="1600" dirty="0"/>
              <a:t>Techniques can include dot voting, NUF test (i.e., new-useful-feasible), $100 test, 2 x 2 plots (i.e., feasibility x impact)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For Whole Health Design Studio, we defined a list of timelines, deliverables, and assignments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13</a:t>
            </a:fld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17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05" y="1149069"/>
            <a:ext cx="4854874" cy="29575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C8E3F4-D00F-274F-8942-F77E646EB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</p:spPr>
        <p:txBody>
          <a:bodyPr/>
          <a:lstStyle/>
          <a:p>
            <a:r>
              <a:rPr lang="en-US" dirty="0"/>
              <a:t>Output and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8D0B3-41C2-8845-8EAD-65EFC85A8E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95620" y="1045028"/>
            <a:ext cx="3496235" cy="3825037"/>
          </a:xfrm>
        </p:spPr>
        <p:txBody>
          <a:bodyPr/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Consensus on features</a:t>
            </a:r>
            <a:r>
              <a:rPr lang="en-US" sz="1400" dirty="0"/>
              <a:t>; critical to Agile design teams; provides content for </a:t>
            </a:r>
            <a:r>
              <a:rPr lang="en-US" sz="1400" b="1" dirty="0"/>
              <a:t>Agile ceremonies and artifacts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Created a set of </a:t>
            </a:r>
            <a:r>
              <a:rPr lang="en-US" sz="1400" b="1" dirty="0">
                <a:solidFill>
                  <a:srgbClr val="C00000"/>
                </a:solidFill>
              </a:rPr>
              <a:t>charter documents </a:t>
            </a:r>
            <a:r>
              <a:rPr lang="en-US" sz="1400" dirty="0"/>
              <a:t>that defined project scope, stakeholder buy-in, and testing benchmarks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A set of visual </a:t>
            </a:r>
            <a:r>
              <a:rPr lang="en-US" sz="1400" b="1" dirty="0">
                <a:solidFill>
                  <a:srgbClr val="C00000"/>
                </a:solidFill>
              </a:rPr>
              <a:t>low-fidelity prototypes </a:t>
            </a:r>
            <a:r>
              <a:rPr lang="en-US" sz="1400" dirty="0"/>
              <a:t>(i.e., wireframes) for design specifications, storyboards, or testing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>
                <a:solidFill>
                  <a:srgbClr val="C00000"/>
                </a:solidFill>
              </a:rPr>
              <a:t>Components in hand </a:t>
            </a:r>
            <a:r>
              <a:rPr lang="en-US" sz="1400" dirty="0"/>
              <a:t>to run simulations or </a:t>
            </a:r>
            <a:r>
              <a:rPr lang="en-US" sz="1400" b="1" dirty="0"/>
              <a:t>hybrid-usability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6CECA-3395-2F44-8F8F-9E00D8501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14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712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29" y="402548"/>
            <a:ext cx="7927759" cy="320088"/>
          </a:xfrm>
        </p:spPr>
        <p:txBody>
          <a:bodyPr/>
          <a:lstStyle/>
          <a:p>
            <a:r>
              <a:rPr lang="en-US" dirty="0"/>
              <a:t>UX Design Studio: Application of ISO Principles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15</a:t>
            </a:fld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t="4482" r="9889" b="11634"/>
          <a:stretch/>
        </p:blipFill>
        <p:spPr>
          <a:xfrm>
            <a:off x="2028585" y="924135"/>
            <a:ext cx="4975411" cy="373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C2A7-D8D0-47E9-B60B-31C69928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9538-716A-4503-954B-8C8CECA7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</p:spPr>
        <p:txBody>
          <a:bodyPr/>
          <a:lstStyle/>
          <a:p>
            <a:r>
              <a:rPr lang="en-US" dirty="0"/>
              <a:t>Discussion and </a:t>
            </a:r>
            <a:r>
              <a:rPr lang="en-US"/>
              <a:t>Future 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D165-8EC1-424D-9DD5-E7301C9BBE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7" y="990283"/>
            <a:ext cx="8056358" cy="3519933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500" dirty="0"/>
              <a:t>Workshops and design studios are an efficient method to identify and engage stakeholders; breakthrough creative blocks and surface a wide range of ideas; democratize the project lifecycle and critical features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500" dirty="0"/>
              <a:t>In a single two-hour meeting, we established how the end-user would interact with the site, the major aims and goals for the site, a feature set and backlog, and requirements and specifications for a development team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500" dirty="0"/>
              <a:t>Structured and unstructured feedback from the session indicated the Whole Health Design Studio met its stated goals and was well-received by participating stakeholders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500" dirty="0"/>
              <a:t>Need to create metrics to look at downstream outcomes including, product performance, stakeholder engagement, and other health system or care program objectives</a:t>
            </a:r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9E5681C3-916C-0C4D-B1D0-F11801EA10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8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C2A7-D8D0-47E9-B60B-31C69928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9538-716A-4503-954B-8C8CECA70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D165-8EC1-424D-9DD5-E7301C9BBE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7" y="837651"/>
            <a:ext cx="8062849" cy="3570961"/>
          </a:xfrm>
        </p:spPr>
        <p:txBody>
          <a:bodyPr/>
          <a:lstStyle/>
          <a:p>
            <a:r>
              <a:rPr lang="en-US" dirty="0"/>
              <a:t>Work was funded in part by the VA Portland Healthcare System, the VHA Office of Human Factors and Ergonomics, and the University of Oklahoma OU-TU School of Community Medicine</a:t>
            </a:r>
            <a:endParaRPr lang="en-US" b="1" dirty="0"/>
          </a:p>
          <a:p>
            <a:r>
              <a:rPr lang="en-US" b="1" dirty="0"/>
              <a:t>Contributors:</a:t>
            </a:r>
          </a:p>
          <a:p>
            <a:pPr>
              <a:spcBef>
                <a:spcPts val="0"/>
              </a:spcBef>
            </a:pPr>
            <a:r>
              <a:rPr lang="en-US" dirty="0"/>
              <a:t>Stephanie Tallet</a:t>
            </a:r>
          </a:p>
          <a:p>
            <a:pPr>
              <a:spcBef>
                <a:spcPts val="0"/>
              </a:spcBef>
            </a:pPr>
            <a:r>
              <a:rPr lang="en-US" dirty="0"/>
              <a:t>Ginnifer Mastarone, PhD</a:t>
            </a:r>
          </a:p>
          <a:p>
            <a:pPr>
              <a:spcBef>
                <a:spcPts val="0"/>
              </a:spcBef>
            </a:pPr>
            <a:r>
              <a:rPr lang="en-US" dirty="0"/>
              <a:t>Scott Ragland</a:t>
            </a:r>
          </a:p>
          <a:p>
            <a:pPr>
              <a:spcBef>
                <a:spcPts val="0"/>
              </a:spcBef>
            </a:pPr>
            <a:r>
              <a:rPr lang="en-US" dirty="0"/>
              <a:t>Anthony Sayers</a:t>
            </a:r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>
                <a:hlinkClick r:id="rId2"/>
              </a:rPr>
              <a:t>Blake.Lesselroth@ouhsc.edu</a:t>
            </a:r>
            <a:endParaRPr lang="en-US" b="1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r>
              <a:rPr lang="en-US" b="1" dirty="0">
                <a:hlinkClick r:id="rId3"/>
              </a:rPr>
              <a:t>Kathleen.Adams@va.gov</a:t>
            </a: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  <a:p>
            <a:pPr>
              <a:spcBef>
                <a:spcPts val="0"/>
              </a:spcBef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738D44-6864-ED41-BE89-802F3DABD34D}"/>
              </a:ext>
            </a:extLst>
          </p:cNvPr>
          <p:cNvSpPr txBox="1"/>
          <p:nvPr/>
        </p:nvSpPr>
        <p:spPr>
          <a:xfrm>
            <a:off x="4633992" y="3657600"/>
            <a:ext cx="3421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pperplate" panose="02000504000000020004" pitchFamily="2" charset="77"/>
              </a:rPr>
              <a:t>Victoria, BC, Canada</a:t>
            </a:r>
          </a:p>
        </p:txBody>
      </p:sp>
    </p:spTree>
    <p:extLst>
      <p:ext uri="{BB962C8B-B14F-4D97-AF65-F5344CB8AC3E}">
        <p14:creationId xmlns:p14="http://schemas.microsoft.com/office/powerpoint/2010/main" val="379953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B7D2-324C-4736-A4D3-8B863A75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30" y="402548"/>
            <a:ext cx="6783946" cy="320088"/>
          </a:xfrm>
        </p:spPr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FF5F-FD02-4F5E-A959-A21CD5525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82D5-DA3E-4243-BBB8-B811169C8F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7" y="1112363"/>
            <a:ext cx="8056358" cy="3397853"/>
          </a:xfrm>
        </p:spPr>
        <p:txBody>
          <a:bodyPr/>
          <a:lstStyle/>
          <a:p>
            <a:pPr marL="274320" lvl="1" indent="0">
              <a:buNone/>
            </a:pPr>
            <a:r>
              <a:rPr lang="en-US" sz="3200" dirty="0"/>
              <a:t>Authors and presenters have nothing to disclose and no conflicts of interest.</a:t>
            </a:r>
          </a:p>
        </p:txBody>
      </p:sp>
    </p:spTree>
    <p:extLst>
      <p:ext uri="{BB962C8B-B14F-4D97-AF65-F5344CB8AC3E}">
        <p14:creationId xmlns:p14="http://schemas.microsoft.com/office/powerpoint/2010/main" val="312715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B7D2-324C-4736-A4D3-8B863A75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FF5F-FD02-4F5E-A959-A21CD5525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82D5-DA3E-4243-BBB8-B811169C8FD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7" y="1112363"/>
            <a:ext cx="8056358" cy="3397853"/>
          </a:xfrm>
        </p:spPr>
        <p:txBody>
          <a:bodyPr/>
          <a:lstStyle/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Audience should be able to  explain the role of UX workshops to engage users, understand a problem, identify solutions, and build consensus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Become familiar with different types of workshops, including design studios; recognize the structure and workflow of a design studio</a:t>
            </a: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Describe how a design studio was used to build a high-level understanding of a technology and the software requirements</a:t>
            </a:r>
            <a:endParaRPr lang="en-US" sz="1800" b="1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Learn strategies and activities intended to (1) brainstorm ideas; (2) craft user stories; (3) build consensus; and (4) prioritize a backlog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16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773B77D-69FA-D940-8E48-C060420E3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</a:blip>
          <a:srcRect r="10495" b="7807"/>
          <a:stretch/>
        </p:blipFill>
        <p:spPr>
          <a:xfrm>
            <a:off x="3244907" y="152408"/>
            <a:ext cx="5899093" cy="45571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and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47076" y="1100315"/>
            <a:ext cx="5034179" cy="3409901"/>
          </a:xfrm>
        </p:spPr>
        <p:txBody>
          <a:bodyPr/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200" dirty="0"/>
              <a:t>The </a:t>
            </a:r>
            <a:r>
              <a:rPr lang="en-US" sz="1200" b="1" dirty="0"/>
              <a:t>Portland VA Healthcare System </a:t>
            </a:r>
            <a:r>
              <a:rPr lang="en-US" sz="1200" dirty="0"/>
              <a:t>is a hospital with seven satellite clinics and a long term care facility; part of 160 hospital system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200" b="1" dirty="0"/>
              <a:t>Whole Health </a:t>
            </a:r>
            <a:r>
              <a:rPr lang="en-US" sz="1200" dirty="0"/>
              <a:t>is a collaborative effort sponsored by the </a:t>
            </a:r>
            <a:r>
              <a:rPr lang="en-US" sz="1200" b="1" dirty="0"/>
              <a:t>VHA Office of Patient Centered Care &amp; Cultural Transformation</a:t>
            </a:r>
            <a:r>
              <a:rPr lang="en-US" sz="1200" baseline="30000" dirty="0"/>
              <a:t>1</a:t>
            </a:r>
            <a:endParaRPr lang="en-US" sz="1200" dirty="0"/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200" dirty="0"/>
              <a:t>Whole Health is a shift from clinician-driven, disease management and towards preventative care, and </a:t>
            </a:r>
            <a:r>
              <a:rPr lang="en-US" sz="1200" b="1" dirty="0"/>
              <a:t>patient-defined outcomes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200" dirty="0"/>
              <a:t>Portland VA </a:t>
            </a:r>
            <a:r>
              <a:rPr lang="en-US" sz="1200" b="1" dirty="0"/>
              <a:t>Whole Health team needed a web site </a:t>
            </a:r>
            <a:r>
              <a:rPr lang="en-US" sz="1200" dirty="0"/>
              <a:t>for team members and staff; should introduce team, showcases services and events, provide hub for sharing ideas and best practices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200" b="1" dirty="0"/>
              <a:t>Human factors team recruited</a:t>
            </a:r>
            <a:r>
              <a:rPr lang="en-US" sz="1200" dirty="0"/>
              <a:t> to (1) engage stakeholders; (2) identify and prioritize website requirements; (3) wireframe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74501" y="4247900"/>
            <a:ext cx="3069500" cy="461665"/>
          </a:xfrm>
          <a:prstGeom prst="rect">
            <a:avLst/>
          </a:prstGeom>
          <a:solidFill>
            <a:schemeClr val="bg1">
              <a:alpha val="57000"/>
            </a:schemeClr>
          </a:solidFill>
          <a:effectLst>
            <a:softEdge rad="76200"/>
          </a:effectLst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Veterans’ Affairs. 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  <a:hlinkClick r:id="rId4"/>
              </a:rPr>
              <a:t>https://www.va.gov/patientcenteredcare/explore/about-whole-health.asp</a:t>
            </a:r>
            <a:r>
              <a:rPr lang="en-US" sz="800" dirty="0">
                <a:latin typeface="Helvetica" panose="020B0604020202020204" pitchFamily="34" charset="0"/>
                <a:cs typeface="Helvetica" panose="020B0604020202020204" pitchFamily="34" charset="0"/>
              </a:rPr>
              <a:t>, 2017</a:t>
            </a:r>
          </a:p>
        </p:txBody>
      </p:sp>
      <p:sp>
        <p:nvSpPr>
          <p:cNvPr id="9" name="Line 9">
            <a:extLst>
              <a:ext uri="{FF2B5EF4-FFF2-40B4-BE49-F238E27FC236}">
                <a16:creationId xmlns:a16="http://schemas.microsoft.com/office/drawing/2014/main" id="{39C03E2E-1BF8-1E4B-B62C-4BCD013C02C8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60C76E-5D13-0A48-84F3-E8EDD8DC6275}"/>
              </a:ext>
            </a:extLst>
          </p:cNvPr>
          <p:cNvSpPr txBox="1"/>
          <p:nvPr/>
        </p:nvSpPr>
        <p:spPr>
          <a:xfrm>
            <a:off x="5691839" y="3649508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pperplate" panose="02000504000000020004" pitchFamily="2" charset="77"/>
              </a:rPr>
              <a:t>Portland VAMC</a:t>
            </a:r>
          </a:p>
        </p:txBody>
      </p:sp>
    </p:spTree>
    <p:extLst>
      <p:ext uri="{BB962C8B-B14F-4D97-AF65-F5344CB8AC3E}">
        <p14:creationId xmlns:p14="http://schemas.microsoft.com/office/powerpoint/2010/main" val="254267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9538-716A-4503-954B-8C8CECA7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402548"/>
            <a:ext cx="8049515" cy="320088"/>
          </a:xfrm>
        </p:spPr>
        <p:txBody>
          <a:bodyPr/>
          <a:lstStyle/>
          <a:p>
            <a:r>
              <a:rPr lang="en-US" dirty="0"/>
              <a:t> Typical Human Factors Workshops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73096" y="4257873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Adapted from:</a:t>
            </a:r>
          </a:p>
          <a:p>
            <a:pPr marL="228600" indent="-228600">
              <a:buAutoNum type="arabicPeriod"/>
            </a:pPr>
            <a:r>
              <a:rPr lang="en-US" sz="800" dirty="0"/>
              <a:t>Nielsen Norman Group Workshop 2017</a:t>
            </a:r>
          </a:p>
          <a:p>
            <a:pPr marL="228600" indent="-228600">
              <a:buAutoNum type="arabicPeriod"/>
            </a:pPr>
            <a:r>
              <a:rPr lang="en-US" sz="800" dirty="0" err="1"/>
              <a:t>Banfield</a:t>
            </a:r>
            <a:r>
              <a:rPr lang="en-US" sz="800" dirty="0"/>
              <a:t> et al, Design Sprint, 2016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5</a:t>
            </a:fld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D9538-716A-4503-954B-8C8CECA70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729" y="402548"/>
            <a:ext cx="8049515" cy="320088"/>
          </a:xfrm>
        </p:spPr>
        <p:txBody>
          <a:bodyPr/>
          <a:lstStyle/>
          <a:p>
            <a:r>
              <a:rPr lang="en-US" dirty="0"/>
              <a:t>High Level Workshop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32D165-8EC1-424D-9DD5-E7301C9BBE4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8491" y="1153435"/>
            <a:ext cx="3777686" cy="3716632"/>
          </a:xfrm>
        </p:spPr>
        <p:txBody>
          <a:bodyPr/>
          <a:lstStyle/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/>
              <a:t>Opening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Information gathering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Problem representation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Scoping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Idea generation</a:t>
            </a:r>
          </a:p>
          <a:p>
            <a:pPr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Exploring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Refine ideas 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Identify themes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Promote understanding</a:t>
            </a:r>
            <a:endParaRPr lang="en-US" sz="1200" dirty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n-US" sz="1400" dirty="0"/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dirty="0"/>
              <a:t>Closing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</a:rPr>
              <a:t>Focus options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</a:rPr>
              <a:t>Converge around ideas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</a:rPr>
              <a:t>Create buy-in</a:t>
            </a:r>
          </a:p>
          <a:p>
            <a:pPr marL="788670" lvl="1" indent="-285750"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chemeClr val="tx1"/>
                </a:solidFill>
              </a:rPr>
              <a:t>Identify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FC2A7-D8D0-47E9-B60B-31C699282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240387" y="4476567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1000" dirty="0"/>
              <a:t>Adapted from Nielson Norman Group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677" y="776025"/>
            <a:ext cx="6062967" cy="454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6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43" y="382695"/>
            <a:ext cx="8102942" cy="333425"/>
          </a:xfrm>
        </p:spPr>
        <p:txBody>
          <a:bodyPr>
            <a:noAutofit/>
          </a:bodyPr>
          <a:lstStyle/>
          <a:p>
            <a:r>
              <a:rPr lang="en-US" sz="3200" dirty="0"/>
              <a:t>Whole Health Design Studio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4294967295"/>
          </p:nvPr>
        </p:nvSpPr>
        <p:spPr>
          <a:xfrm>
            <a:off x="457199" y="1028700"/>
            <a:ext cx="5017817" cy="3434996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 1:  Define scope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 2: Audience and purpose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 3: Content identification and prioritization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 4: Design ideation</a:t>
            </a:r>
          </a:p>
          <a:p>
            <a:pPr marL="0" indent="0">
              <a:spcBef>
                <a:spcPts val="1800"/>
              </a:spcBef>
              <a:spcAft>
                <a:spcPts val="1800"/>
              </a:spcAft>
              <a:buNone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Activity 5: Closing and actions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1400" dirty="0"/>
          </a:p>
        </p:txBody>
      </p:sp>
      <p:sp>
        <p:nvSpPr>
          <p:cNvPr id="10" name="Line 9">
            <a:extLst>
              <a:ext uri="{FF2B5EF4-FFF2-40B4-BE49-F238E27FC236}">
                <a16:creationId xmlns:a16="http://schemas.microsoft.com/office/drawing/2014/main" id="{DCC7D345-571A-0743-A8DA-27CB35AEA8C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2418" b="7111"/>
          <a:stretch/>
        </p:blipFill>
        <p:spPr>
          <a:xfrm>
            <a:off x="5689103" y="904010"/>
            <a:ext cx="3147536" cy="366798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7</a:t>
            </a:fld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47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AFD9-A624-C64B-9042-40AAA23CE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43" y="322166"/>
            <a:ext cx="8021787" cy="393954"/>
          </a:xfrm>
        </p:spPr>
        <p:txBody>
          <a:bodyPr/>
          <a:lstStyle/>
          <a:p>
            <a:r>
              <a:rPr lang="en-US" sz="3200" dirty="0"/>
              <a:t>Activity 1: Define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200D8-BB56-0C47-B006-23DE4D452A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079" y="1183788"/>
            <a:ext cx="4088763" cy="332642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1600" dirty="0"/>
              <a:t>Described the workshop format, rules of engagement, project scope and boundaries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Reviewed goals and deliverables for workshop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Establish a shared understanding of proposed technology</a:t>
            </a:r>
          </a:p>
          <a:p>
            <a:pPr>
              <a:spcAft>
                <a:spcPts val="1200"/>
              </a:spcAft>
            </a:pPr>
            <a:r>
              <a:rPr lang="en-US" sz="1600" dirty="0"/>
              <a:t>Initial brainstorming to transform ideas into initial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B492F-DEE0-2C4E-84AE-DAB44ED40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8</a:t>
            </a:fld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021" t="5463" r="3486" b="27617"/>
          <a:stretch/>
        </p:blipFill>
        <p:spPr>
          <a:xfrm>
            <a:off x="5422546" y="932655"/>
            <a:ext cx="3145384" cy="348348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743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65" y="812075"/>
            <a:ext cx="2557791" cy="380921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77810" y="1066167"/>
            <a:ext cx="5456305" cy="3558951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400" dirty="0"/>
              <a:t>Rapid idea generation (i.e., “ideation”) </a:t>
            </a:r>
            <a:endParaRPr lang="en-US" sz="1400" baseline="30000" dirty="0"/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400" dirty="0"/>
              <a:t>Created </a:t>
            </a:r>
            <a:r>
              <a:rPr lang="en-US" sz="1400" b="1" dirty="0"/>
              <a:t>needs statements </a:t>
            </a:r>
            <a:r>
              <a:rPr lang="en-US" sz="1400" dirty="0"/>
              <a:t>that defined the intended user, the high level goal, and the motivation</a:t>
            </a:r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400" dirty="0"/>
              <a:t>Post up exercises foster </a:t>
            </a:r>
            <a:r>
              <a:rPr lang="en-US" sz="1400" b="1" dirty="0"/>
              <a:t>rapid idea generation</a:t>
            </a:r>
            <a:r>
              <a:rPr lang="en-US" sz="1400" dirty="0"/>
              <a:t>, group participation, and democratization of creative process</a:t>
            </a:r>
            <a:r>
              <a:rPr lang="en-US" sz="1400" baseline="30000" dirty="0"/>
              <a:t>1</a:t>
            </a:r>
            <a:endParaRPr lang="en-US" sz="1400" dirty="0"/>
          </a:p>
          <a:p>
            <a:pPr marL="0" indent="0"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sz="1400" dirty="0"/>
              <a:t>Needs statements formatted to assist with next steps: quality improvement activities, implementation research, mini-ethnography, user stories for Agile ceremonies</a:t>
            </a:r>
            <a:r>
              <a:rPr lang="en-US" sz="1400" baseline="30000" dirty="0"/>
              <a:t>2</a:t>
            </a: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553590" y="787019"/>
            <a:ext cx="8034356" cy="0"/>
          </a:xfrm>
          <a:prstGeom prst="line">
            <a:avLst/>
          </a:prstGeom>
          <a:noFill/>
          <a:ln w="12700" cmpd="sng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Arial" pitchFamily="-10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3924" y="4464459"/>
            <a:ext cx="4204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800" dirty="0" err="1">
                <a:latin typeface="Helvetica"/>
                <a:cs typeface="Helvetica"/>
              </a:rPr>
              <a:t>Klement</a:t>
            </a:r>
            <a:r>
              <a:rPr lang="en-US" sz="800" dirty="0">
                <a:latin typeface="Helvetica"/>
                <a:cs typeface="Helvetica"/>
              </a:rPr>
              <a:t>, “Replacing the User Story with the Job Story.” http://bit.ly/klement-story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730" y="402548"/>
            <a:ext cx="8027310" cy="320088"/>
          </a:xfrm>
        </p:spPr>
        <p:txBody>
          <a:bodyPr/>
          <a:lstStyle/>
          <a:p>
            <a:r>
              <a:rPr lang="en-US" dirty="0"/>
              <a:t>Activity 2: Audience and Purpose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2C32FFB-F9AE-46F0-A233-A2E628258990}" type="slidenum">
              <a:rPr lang="en-US" smtClean="0"/>
              <a:pPr/>
              <a:t>9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823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JPA Master PowerPoint">
  <a:themeElements>
    <a:clrScheme name="Custom 14">
      <a:dk1>
        <a:sysClr val="windowText" lastClr="000000"/>
      </a:dk1>
      <a:lt1>
        <a:sysClr val="window" lastClr="FFFFFF"/>
      </a:lt1>
      <a:dk2>
        <a:srgbClr val="404040"/>
      </a:dk2>
      <a:lt2>
        <a:srgbClr val="E1E1E1"/>
      </a:lt2>
      <a:accent1>
        <a:srgbClr val="CB333B"/>
      </a:accent1>
      <a:accent2>
        <a:srgbClr val="A2AAAD"/>
      </a:accent2>
      <a:accent3>
        <a:srgbClr val="000000"/>
      </a:accent3>
      <a:accent4>
        <a:srgbClr val="F2A900"/>
      </a:accent4>
      <a:accent5>
        <a:srgbClr val="440099"/>
      </a:accent5>
      <a:accent6>
        <a:srgbClr val="87265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lIns="91440" tIns="91440" bIns="91440" rtlCol="0" anchor="t"/>
      <a:lstStyle>
        <a:defPPr algn="ctr">
          <a:defRPr sz="1200" dirty="0" err="1" smtClean="0">
            <a:solidFill>
              <a:srgbClr val="FFFFFF"/>
            </a:solidFill>
            <a:latin typeface="Roboto Regular"/>
            <a:cs typeface="Roboto Regular"/>
          </a:defRPr>
        </a:defPPr>
      </a:lstStyle>
      <a:style>
        <a:lnRef idx="0">
          <a:schemeClr val="lt1">
            <a:hueOff val="0"/>
            <a:satOff val="0"/>
            <a:lumOff val="0"/>
            <a:alphaOff val="0"/>
          </a:schemeClr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9" charset="0"/>
            <a:ea typeface="ＭＳ Ｐゴシック" pitchFamily="-109" charset="-128"/>
            <a:cs typeface="ＭＳ Ｐゴシック" pitchFamily="-109" charset="-128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ssociated_x0020_Domains xmlns="a93c1898-667f-4f4a-b034-ff74c0d471cd">
      <Value>11</Value>
    </Associated_x0020_Domains>
    <Workflow_x0020_Instance_x0020_Counter xmlns="a93c1898-667f-4f4a-b034-ff74c0d471cd">Ran</Workflow_x0020_Instance_x0020_Counter>
    <Deliverable_x0020_Version xmlns="a93c1898-667f-4f4a-b034-ff74c0d471cd">Final Deliverable</Deliverable_x0020_Version>
    <da5df91da3f948999d4d2214067b7324 xmlns="a93c1898-667f-4f4a-b034-ff74c0d471cd">
      <Terms xmlns="http://schemas.microsoft.com/office/infopath/2007/PartnerControls"/>
    </da5df91da3f948999d4d2214067b7324>
    <Service_x0020_Location xmlns="a93c1898-667f-4f4a-b034-ff74c0d471cd">Other</Service_x0020_Location>
    <Target_x0020_Audience xmlns="a93c1898-667f-4f4a-b034-ff74c0d471cd">
      <Value>Clinicians</Value>
      <Value>Government Employees</Value>
      <Value>Other</Value>
    </Target_x0020_Audience>
    <TaxCatchAll xmlns="c762a992-b10e-4ab4-ae32-c7bb7e6dbe19"/>
    <UX_x0020_Guide_x0020_Link xmlns="a93c1898-667f-4f4a-b034-ff74c0d471cd">
      <Url xsi:nil="true"/>
      <Description xsi:nil="true"/>
    </UX_x0020_Guide_x0020_Link>
    <HFE_x0020_Manager xmlns="a93c1898-667f-4f4a-b034-ff74c0d471cd" xsi:nil="true"/>
    <ProjectID xmlns="c762a992-b10e-4ab4-ae32-c7bb7e6dbe19">1931</ProjectID>
    <Contract xmlns="a93c1898-667f-4f4a-b034-ff74c0d471cd" xsi:nil="true"/>
    <Method xmlns="a93c1898-667f-4f4a-b034-ff74c0d471cd">
      <Value>4</Value>
    </Method>
    <Send_x0020_Deliverable_x0020_Now xmlns="a93c1898-667f-4f4a-b034-ff74c0d471cd">false</Send_x0020_Deliverable_x0020_Now>
    <Associated_x0020_Study xmlns="a93c1898-667f-4f4a-b034-ff74c0d471cd">859</Associated_x0020_Study>
    <Working_x0020_Group xmlns="a93c1898-667f-4f4a-b034-ff74c0d471cd" xsi:nil="true"/>
    <Related_x0020_EHR_x0020_Efforts xmlns="a93c1898-667f-4f4a-b034-ff74c0d471cd"/>
    <Deliverable_x0020_Recipient xmlns="a93c1898-667f-4f4a-b034-ff74c0d471cd">
      <UserInfo>
        <DisplayName/>
        <AccountId xsi:nil="true"/>
        <AccountType/>
      </UserInfo>
    </Deliverable_x0020_Recipient>
    <Deliverable_x0020_Number xmlns="c762a992-b10e-4ab4-ae32-c7bb7e6dbe19">VHA-EHR 1931-859-241 3/26/2019 </Deliverable_x0020_Number>
    <Related_x0020_Studies xmlns="a93c1898-667f-4f4a-b034-ff74c0d471cd"/>
    <Completed_x0020_By xmlns="a93c1898-667f-4f4a-b034-ff74c0d471cd">
      <Value>52</Value>
    </Completed_x0020_By>
    <Associated_x0020_Project xmlns="a93c1898-667f-4f4a-b034-ff74c0d471cd">
      <Url>https://vaww.portal2.va.gov/sites/humanfactors/HFE%20Projects/HFES%20Lecture</Url>
      <Description>HFES Lecture</Description>
    </Associated_x0020_Project>
    <Element_x0020_Type xmlns="a93c1898-667f-4f4a-b034-ff74c0d471cd">EHR Deliverable</Element_x0020_Type>
    <Document_x0020_Description xmlns="a93c1898-667f-4f4a-b034-ff74c0d471cd">Podium presentation given at Human Factors and Ergonomics in Health Care Symposium.  
Learning objectives:
1.  Audience should be able to  explain the role of UX workshops to engage users, understand a problem, identify solutions, and build consensus
2.  Become familiar with different types of workshops, including design studios; recognize the structure and workflow of a design studio
3.  Describe how a design studio was used to build a high-level understanding of a technology and the software requirements
4.  Learn strategies and activities intended to (1) brainstorm ideas; (2) craft user stories; (3) build consensus; and (4) prioritize a backlog
</Document_x0020_Description>
    <Actual_x0020_Date xmlns="a93c1898-667f-4f4a-b034-ff74c0d471cd">2019-03-26T05:00:00+00:00</Actual_x0020_Date>
    <StudyID xmlns="c762a992-b10e-4ab4-ae32-c7bb7e6dbe19">1931-859</StudyID>
    <Deliverable_x0020_Type xmlns="a93c1898-667f-4f4a-b034-ff74c0d471cd">(none)</Deliverable_x0020_Type>
    <p8bae5b007494c7d9a81d736b46ac26c xmlns="a93c1898-667f-4f4a-b034-ff74c0d471cd">
      <Terms xmlns="http://schemas.microsoft.com/office/infopath/2007/PartnerControls"/>
    </p8bae5b007494c7d9a81d736b46ac26c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HR Deliverable" ma:contentTypeID="0x01010007202071E1815940B9F4C415BCD4A69F0200E50398299E5D0A439EDE1FA1A462BAD0" ma:contentTypeVersion="32" ma:contentTypeDescription="" ma:contentTypeScope="" ma:versionID="0b300c9245ec9b3be2d6bb30f293c579">
  <xsd:schema xmlns:xsd="http://www.w3.org/2001/XMLSchema" xmlns:xs="http://www.w3.org/2001/XMLSchema" xmlns:p="http://schemas.microsoft.com/office/2006/metadata/properties" xmlns:ns2="a93c1898-667f-4f4a-b034-ff74c0d471cd" xmlns:ns3="c762a992-b10e-4ab4-ae32-c7bb7e6dbe19" targetNamespace="http://schemas.microsoft.com/office/2006/metadata/properties" ma:root="true" ma:fieldsID="9e3cd69c4e34f792ba06f5559bec026c" ns2:_="" ns3:_="">
    <xsd:import namespace="a93c1898-667f-4f4a-b034-ff74c0d471cd"/>
    <xsd:import namespace="c762a992-b10e-4ab4-ae32-c7bb7e6dbe19"/>
    <xsd:element name="properties">
      <xsd:complexType>
        <xsd:sequence>
          <xsd:element name="documentManagement">
            <xsd:complexType>
              <xsd:all>
                <xsd:element ref="ns2:Document_x0020_Description" minOccurs="0"/>
                <xsd:element ref="ns2:Deliverable_x0020_Type" minOccurs="0"/>
                <xsd:element ref="ns2:Completed_x0020_By" minOccurs="0"/>
                <xsd:element ref="ns2:Actual_x0020_Date"/>
                <xsd:element ref="ns2:Deliverable_x0020_Version"/>
                <xsd:element ref="ns2:Method" minOccurs="0"/>
                <xsd:element ref="ns2:Associated_x0020_Study" minOccurs="0"/>
                <xsd:element ref="ns2:Associated_x0020_Project" minOccurs="0"/>
                <xsd:element ref="ns2:Associated_x0020_Domains" minOccurs="0"/>
                <xsd:element ref="ns3:Deliverable_x0020_Number" minOccurs="0"/>
                <xsd:element ref="ns3:StudyID" minOccurs="0"/>
                <xsd:element ref="ns2:Contract" minOccurs="0"/>
                <xsd:element ref="ns2:Element_x0020_Type" minOccurs="0"/>
                <xsd:element ref="ns2:HFE_x0020_Manager" minOccurs="0"/>
                <xsd:element ref="ns2:Service_x0020_Location" minOccurs="0"/>
                <xsd:element ref="ns2:Target_x0020_Audience" minOccurs="0"/>
                <xsd:element ref="ns2:Workflow_x0020_Instance_x0020_Counter" minOccurs="0"/>
                <xsd:element ref="ns2:Working_x0020_Group" minOccurs="0"/>
                <xsd:element ref="ns3:ProjectID" minOccurs="0"/>
                <xsd:element ref="ns2:Related_x0020_EHR_x0020_Efforts" minOccurs="0"/>
                <xsd:element ref="ns2:Related_x0020_Studies" minOccurs="0"/>
                <xsd:element ref="ns2:p8bae5b007494c7d9a81d736b46ac26c" minOccurs="0"/>
                <xsd:element ref="ns2:da5df91da3f948999d4d2214067b7324" minOccurs="0"/>
                <xsd:element ref="ns3:TaxCatchAll" minOccurs="0"/>
                <xsd:element ref="ns2:UX_x0020_Guide_x0020_Link" minOccurs="0"/>
                <xsd:element ref="ns2:Deliverable_x0020_Recipient" minOccurs="0"/>
                <xsd:element ref="ns2:Send_x0020_Deliverable_x0020_Now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3c1898-667f-4f4a-b034-ff74c0d471cd" elementFormDefault="qualified">
    <xsd:import namespace="http://schemas.microsoft.com/office/2006/documentManagement/types"/>
    <xsd:import namespace="http://schemas.microsoft.com/office/infopath/2007/PartnerControls"/>
    <xsd:element name="Document_x0020_Description" ma:index="1" nillable="true" ma:displayName="Executive Summary" ma:description="For deliverables, paste the abstract/executive summary.  For all other documents, describe the contents of the document in a short concise statement that indicates what the primary goal of completing the document was." ma:internalName="Document_x0020_Description">
      <xsd:simpleType>
        <xsd:restriction base="dms:Note"/>
      </xsd:simpleType>
    </xsd:element>
    <xsd:element name="Deliverable_x0020_Type" ma:index="2" nillable="true" ma:displayName="Deliverable Type" ma:default="(none)" ma:description="Select the document type that best describes this EHR Deliverable." ma:format="Dropdown" ma:internalName="Deliverable_x0020_Type">
      <xsd:simpleType>
        <xsd:restriction base="dms:Choice">
          <xsd:enumeration value="(none)"/>
          <xsd:enumeration value="As-Is Workflow"/>
          <xsd:enumeration value="CMAP"/>
          <xsd:enumeration value="Conceptual Model"/>
          <xsd:enumeration value="Diagram"/>
          <xsd:enumeration value="Design Principle"/>
          <xsd:enumeration value="Executive Summary"/>
          <xsd:enumeration value="Focused As-Is Journey Map"/>
          <xsd:enumeration value="Key Design Points"/>
          <xsd:enumeration value="Problem Statement"/>
          <xsd:enumeration value="Reference to Notional Designs"/>
          <xsd:enumeration value="Solutions and Ideas Gathered"/>
          <xsd:enumeration value="To-Be Scenario"/>
          <xsd:enumeration value="Work Analysis"/>
          <xsd:enumeration value="Other"/>
        </xsd:restriction>
      </xsd:simpleType>
    </xsd:element>
    <xsd:element name="Completed_x0020_By" ma:index="3" nillable="true" ma:displayName="Completed By" ma:description="Who completed this EHR deliverable document?" ma:list="{59925cf5-4f14-40ca-a571-ed75fe9d7368}" ma:internalName="Completed_x0020_By" ma:readOnly="false" ma:showField="Title" ma:requiredMultiChoice="tru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ctual_x0020_Date" ma:index="4" ma:displayName="Actual Date" ma:description="Actual date of completions" ma:format="DateOnly" ma:internalName="Actual_x0020_Date" ma:readOnly="false">
      <xsd:simpleType>
        <xsd:restriction base="dms:DateTime"/>
      </xsd:simpleType>
    </xsd:element>
    <xsd:element name="Deliverable_x0020_Version" ma:index="6" ma:displayName="Deliverable Version" ma:default="Final draft awaiting feedback" ma:format="Dropdown" ma:internalName="Deliverable_x0020_Version">
      <xsd:simpleType>
        <xsd:restriction base="dms:Choice">
          <xsd:enumeration value="Final draft awaiting feedback"/>
          <xsd:enumeration value="Final Deliverable"/>
        </xsd:restriction>
      </xsd:simpleType>
    </xsd:element>
    <xsd:element name="Method" ma:index="7" nillable="true" ma:displayName="Method" ma:description="Method(s) detailed in this deliverable" ma:list="{e380299f-4d50-4010-86fa-a232e00ad14d}" ma:internalName="Method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ssociated_x0020_Study" ma:index="8" nillable="true" ma:displayName="Associated Study" ma:description="The study for which the report has been created. Auto-generated by the system; do not modify." ma:list="{05208651-3ca5-4ef3-8c2d-2b42d0569192}" ma:internalName="Associated_x0020_Study" ma:showField="Title">
      <xsd:simpleType>
        <xsd:restriction base="dms:Lookup"/>
      </xsd:simpleType>
    </xsd:element>
    <xsd:element name="Associated_x0020_Project" ma:index="9" nillable="true" ma:displayName="Associated Project" ma:description="The primary EHR Effort (project) for this deliverable." ma:format="Hyperlink" ma:internalName="Associated_x0020_Project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Associated_x0020_Domains" ma:index="10" nillable="true" ma:displayName="Associated Domains" ma:description="Select any related EHR Domains" ma:list="{8daaef03-73c7-4f34-9d00-55be15f48887}" ma:internalName="Associated_x0020_Domains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ract" ma:index="13" nillable="true" ma:displayName="Contract" ma:description="Identify contract if supported production of deliverable." ma:list="{77a7c3b1-5837-4127-9621-e29214460016}" ma:internalName="Contract" ma:showField="Title">
      <xsd:simpleType>
        <xsd:restriction base="dms:Lookup"/>
      </xsd:simpleType>
    </xsd:element>
    <xsd:element name="Element_x0020_Type" ma:index="14" nillable="true" ma:displayName="Element Type" ma:default="EHR Deliverable" ma:description="Technical Field for tracking types of documents in the Effort/Project Tracker" ma:format="Dropdown" ma:internalName="Element_x0020_Type">
      <xsd:simpleType>
        <xsd:restriction base="dms:Choice">
          <xsd:enumeration value="Project"/>
          <xsd:enumeration value="Study"/>
          <xsd:enumeration value="Deliverable"/>
          <xsd:enumeration value="EHR Deliverable"/>
          <xsd:enumeration value="Working Document"/>
          <xsd:enumeration value="After Action Review"/>
          <xsd:enumeration value="Lesson Learned"/>
          <xsd:enumeration value="Other"/>
        </xsd:restriction>
      </xsd:simpleType>
    </xsd:element>
    <xsd:element name="HFE_x0020_Manager" ma:index="15" nillable="true" ma:displayName="HFE Manager" ma:description="The accountable HFE manager" ma:list="{59925cf5-4f14-40ca-a571-ed75fe9d7368}" ma:internalName="HFE_x0020_Manager" ma:showField="Title">
      <xsd:simpleType>
        <xsd:restriction base="dms:Lookup"/>
      </xsd:simpleType>
    </xsd:element>
    <xsd:element name="Service_x0020_Location" ma:index="17" nillable="true" ma:displayName="Service Location" ma:format="Dropdown" ma:internalName="Service_x0020_Location">
      <xsd:simpleType>
        <xsd:restriction base="dms:Choice">
          <xsd:enumeration value="Field"/>
          <xsd:enumeration value="Remote"/>
          <xsd:enumeration value="IRDC"/>
          <xsd:enumeration value="Other"/>
        </xsd:restriction>
      </xsd:simpleType>
    </xsd:element>
    <xsd:element name="Target_x0020_Audience" ma:index="18" nillable="true" ma:displayName="Target Audience" ma:default="Clinicians" ma:description="Choose the targeted population studied who will be end users of the system or interface." ma:internalName="Target_x0020_Audience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Clinicians"/>
                    <xsd:enumeration value="Veterans"/>
                    <xsd:enumeration value="Caregivers"/>
                    <xsd:enumeration value="Government Employees"/>
                    <xsd:enumeration value="Public"/>
                    <xsd:enumeration value="Other"/>
                  </xsd:restriction>
                </xsd:simpleType>
              </xsd:element>
            </xsd:sequence>
          </xsd:extension>
        </xsd:complexContent>
      </xsd:complexType>
    </xsd:element>
    <xsd:element name="Workflow_x0020_Instance_x0020_Counter" ma:index="20" nillable="true" ma:displayName="Workflow Instance Counter" ma:description="Workflow Instance Counter - to identify if the workflow needs to run" ma:internalName="Workflow_x0020_Instance_x0020_Counter">
      <xsd:simpleType>
        <xsd:restriction base="dms:Text">
          <xsd:maxLength value="255"/>
        </xsd:restriction>
      </xsd:simpleType>
    </xsd:element>
    <xsd:element name="Working_x0020_Group" ma:index="21" nillable="true" ma:displayName="Working Group" ma:description="Primary Working Group" ma:list="{1ad79f0c-87bb-466c-8999-9162c13e6077}" ma:internalName="Working_x0020_Group" ma:showField="Title">
      <xsd:simpleType>
        <xsd:restriction base="dms:Lookup"/>
      </xsd:simpleType>
    </xsd:element>
    <xsd:element name="Related_x0020_EHR_x0020_Efforts" ma:index="23" nillable="true" ma:displayName="Related EHR Efforts" ma:description="Any EHR Efforts related to this EHR Deliverable outside of the primary Associated EHR Effort (Project)" ma:list="{7df9a8c7-13c7-4ae9-aef5-80af7df41c25}" ma:internalName="Related_x0020_EHR_x0020_Efforts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lated_x0020_Studies" ma:index="24" nillable="true" ma:displayName="Related EHR Studies" ma:description="Any EHR Studies that are related to this EHR deliverable outside of the primary Associated Study" ma:list="{05208651-3ca5-4ef3-8c2d-2b42d0569192}" ma:internalName="Related_x0020_Studies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8bae5b007494c7d9a81d736b46ac26c" ma:index="25" nillable="true" ma:taxonomy="true" ma:internalName="p8bae5b007494c7d9a81d736b46ac26c" ma:taxonomyFieldName="Topic" ma:displayName="Topic" ma:default="" ma:fieldId="{98bae5b0-0749-4c7d-9a81-d736b46ac26c}" ma:sspId="53c7ddf3-a75d-4fdc-9809-66779c20b1f1" ma:termSetId="b8b1fa49-319a-48b2-94e5-d755a6be0ed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a5df91da3f948999d4d2214067b7324" ma:index="32" nillable="true" ma:taxonomy="true" ma:internalName="da5df91da3f948999d4d2214067b7324" ma:taxonomyFieldName="HIT_x0020_System" ma:displayName="HIT System" ma:default="" ma:fieldId="{da5df91d-a3f9-4899-9d4d-2214067b7324}" ma:taxonomyMulti="true" ma:sspId="53c7ddf3-a75d-4fdc-9809-66779c20b1f1" ma:termSetId="605b77ef-512c-41b2-8923-f47c606b8ec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UX_x0020_Guide_x0020_Link" ma:index="36" nillable="true" ma:displayName="UX Guide Link" ma:format="Hyperlink" ma:internalName="UX_x0020_Guide_x0020_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eliverable_x0020_Recipient" ma:index="37" nillable="true" ma:displayName="Deliverable Recipient" ma:description="The deliverable recipient will be sent a copy of the deliverable document provided the &quot;Send Now&quot; box is checked." ma:list="UserInfo" ma:SearchPeopleOnly="false" ma:SharePointGroup="0" ma:internalName="Deliverable_x0020_Recipient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end_x0020_Deliverable_x0020_Now" ma:index="38" nillable="true" ma:displayName="Send Deliverable Now" ma:default="0" ma:description="If checked, the &quot;Deliverable Recipient&quot; will receive a copy of the deliverable." ma:internalName="Send_x0020_Deliverable_x0020_Now" ma:readOnly="fals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62a992-b10e-4ab4-ae32-c7bb7e6dbe19" elementFormDefault="qualified">
    <xsd:import namespace="http://schemas.microsoft.com/office/2006/documentManagement/types"/>
    <xsd:import namespace="http://schemas.microsoft.com/office/infopath/2007/PartnerControls"/>
    <xsd:element name="Deliverable_x0020_Number" ma:index="11" nillable="true" ma:displayName="Deliverable Number" ma:description="Unique document number for each HFE deliverable." ma:internalName="Deliverable_x0020_Number">
      <xsd:simpleType>
        <xsd:restriction base="dms:Text">
          <xsd:maxLength value="60"/>
        </xsd:restriction>
      </xsd:simpleType>
    </xsd:element>
    <xsd:element name="StudyID" ma:index="12" nillable="true" ma:displayName="StudyID" ma:description="Unique ID of each study, consisting of ProjectID + unique record number of SharePoint list item" ma:internalName="StudyID">
      <xsd:simpleType>
        <xsd:restriction base="dms:Text">
          <xsd:maxLength value="20"/>
        </xsd:restriction>
      </xsd:simpleType>
    </xsd:element>
    <xsd:element name="ProjectID" ma:index="22" nillable="true" ma:displayName="ProjectID" ma:decimals="0" ma:description="Unique ID of each project in the project tracker" ma:internalName="ProjectID" ma:readOnly="false">
      <xsd:simpleType>
        <xsd:restriction base="dms:Number">
          <xsd:maxInclusive value="899999"/>
          <xsd:minInclusive value="0"/>
        </xsd:restriction>
      </xsd:simpleType>
    </xsd:element>
    <xsd:element name="TaxCatchAll" ma:index="33" nillable="true" ma:displayName="Taxonomy Catch All Column" ma:hidden="true" ma:list="{c939bef3-242e-430a-a740-10e157ab5e82}" ma:internalName="TaxCatchAll" ma:showField="CatchAllData" ma:web="c762a992-b10e-4ab4-ae32-c7bb7e6dbe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8" ma:displayName="Content Type"/>
        <xsd:element ref="dc:title" minOccurs="0" maxOccurs="1" ma:index="5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292BCB-21BD-4E6D-8B29-5908CEB9F9EE}">
  <ds:schemaRefs>
    <ds:schemaRef ds:uri="http://purl.org/dc/elements/1.1/"/>
    <ds:schemaRef ds:uri="http://www.w3.org/XML/1998/namespace"/>
    <ds:schemaRef ds:uri="http://purl.org/dc/dcmitype/"/>
    <ds:schemaRef ds:uri="http://purl.org/dc/terms/"/>
    <ds:schemaRef ds:uri="a9883a9a-8dc4-4a0a-a402-25be3a23f551"/>
    <ds:schemaRef ds:uri="eede3e04-ef7f-43f3-975e-805c0c5f1e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CFBA306-A956-431E-A2FB-DCA1445F376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D542DFC-D247-4F9D-B8BA-206C9378C1A6}"/>
</file>

<file path=docProps/app.xml><?xml version="1.0" encoding="utf-8"?>
<Properties xmlns="http://schemas.openxmlformats.org/officeDocument/2006/extended-properties" xmlns:vt="http://schemas.openxmlformats.org/officeDocument/2006/docPropsVTypes">
  <TotalTime>11323</TotalTime>
  <Words>1144</Words>
  <Application>Microsoft Office PowerPoint</Application>
  <PresentationFormat>On-screen Show (16:9)</PresentationFormat>
  <Paragraphs>134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Century Gothic</vt:lpstr>
      <vt:lpstr>Copperplate</vt:lpstr>
      <vt:lpstr>Helvetica</vt:lpstr>
      <vt:lpstr>Roboto Light</vt:lpstr>
      <vt:lpstr>Roboto Regular</vt:lpstr>
      <vt:lpstr>JPA Master PowerPoint</vt:lpstr>
      <vt:lpstr>PowerPoint Presentation</vt:lpstr>
      <vt:lpstr>Disclosures</vt:lpstr>
      <vt:lpstr>Learning Objectives</vt:lpstr>
      <vt:lpstr>Background and Problem Statement</vt:lpstr>
      <vt:lpstr> Typical Human Factors Workshops</vt:lpstr>
      <vt:lpstr>High Level Workshop Structure</vt:lpstr>
      <vt:lpstr>Whole Health Design Studio</vt:lpstr>
      <vt:lpstr>Activity 1: Define Scope</vt:lpstr>
      <vt:lpstr>Activity 2: Audience and Purpose</vt:lpstr>
      <vt:lpstr>Activity 3: Content Identification and Prioritization</vt:lpstr>
      <vt:lpstr>Activity 4: Design Ideation</vt:lpstr>
      <vt:lpstr>Visual Thinking and Design Techniques</vt:lpstr>
      <vt:lpstr>Task 5: Closing and  Actions</vt:lpstr>
      <vt:lpstr>Output and Deliverables</vt:lpstr>
      <vt:lpstr>UX Design Studio: Application of ISO Principles</vt:lpstr>
      <vt:lpstr>Discussion and Future Work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HFES 2019 Lesselroth Adams</dc:title>
  <dc:creator>JPA Guest</dc:creator>
  <cp:lastModifiedBy>Adams, Kathleen "Kas" (Portland)</cp:lastModifiedBy>
  <cp:revision>337</cp:revision>
  <cp:lastPrinted>2018-03-21T23:39:26Z</cp:lastPrinted>
  <dcterms:modified xsi:type="dcterms:W3CDTF">2019-03-15T20:10:59Z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0x01010007202071E1815940B9F4C415BCD4A69F0200E50398299E5D0A439EDE1FA1A462BAD0</vt:lpwstr>
  </property>
  <property fmtid="{D5CDD505-2E9C-101B-9397-08002B2CF9AE}" pid="3" name="Topic">
    <vt:lpwstr/>
  </property>
  <property fmtid="{D5CDD505-2E9C-101B-9397-08002B2CF9AE}" pid="4" name="HIT System">
    <vt:lpwstr/>
  </property>
  <property fmtid="{D5CDD505-2E9C-101B-9397-08002B2CF9AE}" pid="5" name="WorkflowChangePath">
    <vt:lpwstr>0d231652-4f59-4385-9a55-836ec801dc76,4;0d231652-4f59-4385-9a55-836ec801dc76,4;0d231652-4f59-4385-9a55-836ec801dc76,4;0d231652-4f59-4385-9a55-836ec801dc76,4;0d231652-4f59-4385-9a55-836ec801dc76,4;</vt:lpwstr>
  </property>
  <property fmtid="{D5CDD505-2E9C-101B-9397-08002B2CF9AE}" pid="6" name="UX Package?">
    <vt:bool>true</vt:bool>
  </property>
</Properties>
</file>